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2" r:id="rId3"/>
    <p:sldId id="307" r:id="rId4"/>
    <p:sldId id="283" r:id="rId5"/>
    <p:sldId id="284" r:id="rId6"/>
    <p:sldId id="291" r:id="rId7"/>
    <p:sldId id="308" r:id="rId8"/>
    <p:sldId id="285" r:id="rId9"/>
    <p:sldId id="286" r:id="rId10"/>
    <p:sldId id="287" r:id="rId11"/>
    <p:sldId id="288" r:id="rId12"/>
    <p:sldId id="289" r:id="rId13"/>
    <p:sldId id="290" r:id="rId14"/>
    <p:sldId id="292" r:id="rId15"/>
    <p:sldId id="293" r:id="rId16"/>
    <p:sldId id="309" r:id="rId17"/>
    <p:sldId id="301" r:id="rId18"/>
    <p:sldId id="294" r:id="rId19"/>
    <p:sldId id="310" r:id="rId20"/>
    <p:sldId id="311" r:id="rId21"/>
    <p:sldId id="295" r:id="rId22"/>
    <p:sldId id="296" r:id="rId23"/>
    <p:sldId id="312" r:id="rId24"/>
    <p:sldId id="302" r:id="rId25"/>
    <p:sldId id="297" r:id="rId26"/>
    <p:sldId id="313" r:id="rId27"/>
    <p:sldId id="298" r:id="rId28"/>
    <p:sldId id="299" r:id="rId29"/>
    <p:sldId id="300" r:id="rId30"/>
    <p:sldId id="303" r:id="rId31"/>
    <p:sldId id="305" r:id="rId32"/>
    <p:sldId id="306" r:id="rId33"/>
    <p:sldId id="28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11/17/2018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11/17/2018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iq/url?sa=i&amp;rct=j&amp;q=&amp;esrc=s&amp;source=images&amp;cd=&amp;cad=rja&amp;uact=8&amp;ved=2ahUKEwjPh-7sgP_dAhXNY1AKHRSYA2MQjRx6BAgBEAU&amp;url=http://loretocollegebiology.weebly.com/dna-structure.html&amp;psig=AOvVaw19JLiDEqgjVCyxzFwdIWeu&amp;ust=153936847292471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iq/url?sa=i&amp;rct=j&amp;q=&amp;esrc=s&amp;source=images&amp;cd=&amp;cad=rja&amp;uact=8&amp;ved=2ahUKEwjvqN3_hv_dAhVDNOwKHYgnBQMQjRx6BAgBEAU&amp;url=https://www.youtube.com/watch?v=pld44UGmaGc&amp;psig=AOvVaw0T7r0COf7uWzKPfn8A3Vc3&amp;ust=153937014231499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iq/url?sa=i&amp;rct=j&amp;q=&amp;esrc=s&amp;source=images&amp;cd=&amp;cad=rja&amp;uact=8&amp;ved=2ahUKEwjflrb4nYHeAhVMZ1AKHUQ3CVoQjRx6BAgBEAU&amp;url=https://www.scienceinschool.org/2011/issue18/uracil&amp;psig=AOvVaw04TZB9D-HR9T2ir-C3nyrI&amp;ust=1539445059966630"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google.iq/url?sa=i&amp;rct=j&amp;q=&amp;esrc=s&amp;source=images&amp;cd=&amp;cad=rja&amp;uact=8&amp;ved=2ahUKEwiI49iRnoHeAhVLLFAKHZh5D2UQjRx6BAgBEAU&amp;url=https://courses.lumenlearning.com/sanjacinto-biology1/chapter/atp/&amp;psig=AOvVaw3nUWfHQQGos7Cu_TPz1YdQ&amp;ust=153944511513860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ogle.iq/url?sa=i&amp;rct=j&amp;q=&amp;esrc=s&amp;source=images&amp;cd=&amp;cad=rja&amp;uact=8&amp;ved=2ahUKEwjHsJLvnoHeAhUFElAKHR1RCf0QjRx6BAgBEAU&amp;url=https://en.wikipedia.org/wiki/Purine&amp;psig=AOvVaw1TcCn_CcggV74boPgEI76Z&amp;ust=1539445301583308"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google.iq/url?sa=i&amp;rct=j&amp;q=&amp;esrc=s&amp;source=images&amp;cd=&amp;cad=rja&amp;uact=8&amp;ved=2ahUKEwiGsbP9noHeAhUGbVAKHVfxBdgQjRx6BAgBEAU&amp;url=https://en.wikipedia.org/wiki/Nucleobase&amp;psig=AOvVaw1TcCn_CcggV74boPgEI76Z&amp;ust=1539445301583308"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iq/url?sa=i&amp;rct=j&amp;q=&amp;esrc=s&amp;source=images&amp;cd=&amp;cad=rja&amp;uact=8&amp;ved=2ahUKEwiX7Y-0loHeAhUGaVAKHcmAApwQjRx6BAgBEAU&amp;url=https://sciencing.com/cell-structure-definitions-5043056.html&amp;psig=AOvVaw2wNiCKGCr2yUwTxWzqYQUH&amp;ust=153944302277006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iq/url?sa=i&amp;rct=j&amp;q=&amp;esrc=s&amp;source=images&amp;cd=&amp;cad=rja&amp;uact=8&amp;ved=2ahUKEwj2j46TkP_dAhWL6aQKHRkFCKoQjRx6BAgBEAU&amp;url=http://cyberbridge.mcb.harvard.edu/dna_1.html&amp;psig=AOvVaw04xUfsF63PXnlScZXBzH35&amp;ust=153937234224767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iq/url?sa=i&amp;rct=j&amp;q=&amp;esrc=s&amp;source=images&amp;cd=&amp;cad=rja&amp;uact=8&amp;ved=2ahUKEwieraGilP_dAhVR3aQKHTZpAhAQjRx6BAgBEAU&amp;url=https://slideplayer.com/slide/6401834/&amp;psig=AOvVaw3XdKN5MwHrMUukBCiQdo6f&amp;ust=153937362059560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iq/url?sa=i&amp;rct=j&amp;q=&amp;esrc=s&amp;source=images&amp;cd=&amp;cad=rja&amp;uact=8&amp;ved=2ahUKEwid_cDkkf_dAhWKsqQKHeBwBCYQjRx6BAgBEAU&amp;url=http://wps.prenhall.com/wps/media/objects/3085/3159329/blb2509.html&amp;psig=AOvVaw1yzxtFHNfAwQN5OYbImstn&amp;ust=153937302252665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iq/url?sa=i&amp;rct=j&amp;q=&amp;esrc=s&amp;source=images&amp;cd=&amp;cad=rja&amp;uact=8&amp;ved=2ahUKEwjM8b_QoIHeAhWHaVAKHeS9DlwQjRx6BAgBEAU&amp;url=http://www.alyvea.com/micro/structure-function-DNA.php&amp;psig=AOvVaw1TcCn_CcggV74boPgEI76Z&amp;ust=153944530158330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iq/url?sa=i&amp;rct=j&amp;q=&amp;esrc=s&amp;source=images&amp;cd=&amp;cad=rja&amp;uact=8&amp;ved=2ahUKEwiTxoimlYHeAhWHb1AKHTRjC38QjRx6BAgBEAU&amp;url=https://pt.slideshare.net/SofiaPazM/organic-molecules-summary&amp;psig=AOvVaw1LTEQGLGaU94rozxkwyvks&amp;ust=153944274269625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google.com/url?sa=i&amp;rct=j&amp;q=&amp;esrc=s&amp;source=images&amp;cd=&amp;cad=rja&amp;uact=8&amp;ved=&amp;url=https://pngtree.com/freepng/3d-question-mark_2412076.html&amp;psig=AOvVaw3AHntZ8B5fqvwzR-vqJKSk&amp;ust=153902913256421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iq/url?sa=i&amp;rct=j&amp;q=&amp;esrc=s&amp;source=images&amp;cd=&amp;cad=rja&amp;uact=8&amp;ved=2ahUKEwi14-XrloHeAhULaFAKHe_9AIAQjRx6BAgBEAU&amp;url=https://pixabay.com/en/dna-white-male-3d-model-isolated-1889086/&amp;psig=AOvVaw2LSPFZibL177Ro2X2rrT2T&amp;ust=153944314129797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iq/url?sa=i&amp;rct=j&amp;q=&amp;esrc=s&amp;source=images&amp;cd=&amp;cad=rja&amp;uact=8&amp;ved=2ahUKEwigpKCgl4HeAhUBZlAKHb8tDGkQjRx6BAgBEAU&amp;url=https://www.creative-biogene.com/Services/Plasmid-DNA-Production-Service.html&amp;psig=AOvVaw3ENF8oA1AiWfIrbTVaVitq&amp;ust=153944327231882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iq/url?sa=i&amp;rct=j&amp;q=&amp;esrc=s&amp;source=images&amp;cd=&amp;cad=rja&amp;uact=8&amp;ved=2ahUKEwijhaXVl4HeAhWCbVAKHXlZCy0QjRx6BAgBEAU&amp;url=https://sciencestruck.com/how-is-mitochondrial-dna-used-in-forensics&amp;psig=AOvVaw0XYj9GoSvSPNWiwV0xS2wC&amp;ust=153944337376065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www.google.iq/url?sa=i&amp;rct=j&amp;q=&amp;esrc=s&amp;source=images&amp;cd=&amp;cad=rja&amp;uact=8&amp;ved=2ahUKEwjP3NW-mIHeAhVBPVAKHXk_AU0QjRx6BAgBEAU&amp;url=https://undsci.berkeley.edu/search/imagedetail.php?id=175&amp;topic_id=&amp;keywords=&amp;psig=AOvVaw0XYj9GoSvSPNWiwV0xS2wC&amp;ust=153944337376065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ajordifferences.com/2015/05/difference-between-mitochondrial-dna_13.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67000"/>
            <a:ext cx="7924800" cy="1066800"/>
          </a:xfrm>
        </p:spPr>
        <p:txBody>
          <a:bodyPr>
            <a:normAutofit fontScale="90000"/>
          </a:bodyPr>
          <a:lstStyle/>
          <a:p>
            <a:pPr algn="ctr"/>
            <a:r>
              <a:rPr lang="en-US" sz="4000" dirty="0" smtClean="0">
                <a:solidFill>
                  <a:schemeClr val="tx1"/>
                </a:solidFill>
                <a:effectLst>
                  <a:outerShdw blurRad="38100" dist="38100" dir="2700000" algn="tl">
                    <a:srgbClr val="000000">
                      <a:alpha val="43137"/>
                    </a:srgbClr>
                  </a:outerShdw>
                </a:effectLst>
                <a:latin typeface="Berlin Sans FB Demi" pitchFamily="34" charset="0"/>
              </a:rPr>
              <a:t>Macromolecule: Basic structure and </a:t>
            </a:r>
            <a:r>
              <a:rPr lang="en-US" sz="4000" dirty="0" smtClean="0">
                <a:solidFill>
                  <a:schemeClr val="tx1"/>
                </a:solidFill>
                <a:effectLst>
                  <a:outerShdw blurRad="38100" dist="38100" dir="2700000" algn="tl">
                    <a:srgbClr val="000000">
                      <a:alpha val="43137"/>
                    </a:srgbClr>
                  </a:outerShdw>
                </a:effectLst>
                <a:latin typeface="Berlin Sans FB Demi" pitchFamily="34" charset="0"/>
              </a:rPr>
              <a:t>role</a:t>
            </a:r>
            <a:br>
              <a:rPr lang="en-US" sz="4000" dirty="0" smtClean="0">
                <a:solidFill>
                  <a:schemeClr val="tx1"/>
                </a:solidFill>
                <a:effectLst>
                  <a:outerShdw blurRad="38100" dist="38100" dir="2700000" algn="tl">
                    <a:srgbClr val="000000">
                      <a:alpha val="43137"/>
                    </a:srgbClr>
                  </a:outerShdw>
                </a:effectLst>
                <a:latin typeface="Berlin Sans FB Demi" pitchFamily="34" charset="0"/>
              </a:rPr>
            </a:br>
            <a:r>
              <a:rPr lang="en-US" sz="4000" dirty="0" smtClean="0">
                <a:solidFill>
                  <a:schemeClr val="tx1"/>
                </a:solidFill>
                <a:effectLst>
                  <a:outerShdw blurRad="38100" dist="38100" dir="2700000" algn="tl">
                    <a:srgbClr val="000000">
                      <a:alpha val="43137"/>
                    </a:srgbClr>
                  </a:outerShdw>
                </a:effectLst>
                <a:latin typeface="Berlin Sans FB Demi" pitchFamily="34" charset="0"/>
              </a:rPr>
              <a:t>Lecture 3</a:t>
            </a:r>
            <a:endParaRPr lang="en-US" sz="4000" dirty="0">
              <a:solidFill>
                <a:schemeClr val="tx1"/>
              </a:solidFill>
              <a:effectLst>
                <a:outerShdw blurRad="38100" dist="38100" dir="2700000" algn="tl">
                  <a:srgbClr val="000000">
                    <a:alpha val="43137"/>
                  </a:srgbClr>
                </a:outerShdw>
              </a:effectLst>
              <a:latin typeface="Berlin Sans FB Demi" pitchFamily="34" charset="0"/>
            </a:endParaRPr>
          </a:p>
        </p:txBody>
      </p:sp>
      <p:sp>
        <p:nvSpPr>
          <p:cNvPr id="3" name="Subtitle 2"/>
          <p:cNvSpPr>
            <a:spLocks noGrp="1"/>
          </p:cNvSpPr>
          <p:nvPr>
            <p:ph type="subTitle" idx="1"/>
          </p:nvPr>
        </p:nvSpPr>
        <p:spPr>
          <a:xfrm>
            <a:off x="1371600" y="4191000"/>
            <a:ext cx="6400800" cy="914400"/>
          </a:xfrm>
        </p:spPr>
        <p:txBody>
          <a:bodyPr>
            <a:normAutofit/>
          </a:bodyPr>
          <a:lstStyle/>
          <a:p>
            <a:pPr algn="ctr"/>
            <a:r>
              <a:rPr lang="en-US" dirty="0" smtClean="0">
                <a:solidFill>
                  <a:schemeClr val="tx1"/>
                </a:solidFill>
                <a:latin typeface="Berlin Sans FB" pitchFamily="34" charset="0"/>
              </a:rPr>
              <a:t>Dr. </a:t>
            </a:r>
            <a:r>
              <a:rPr lang="en-US" dirty="0" err="1" smtClean="0">
                <a:solidFill>
                  <a:schemeClr val="tx1"/>
                </a:solidFill>
                <a:latin typeface="Berlin Sans FB" pitchFamily="34" charset="0"/>
              </a:rPr>
              <a:t>Rawa</a:t>
            </a:r>
            <a:r>
              <a:rPr lang="en-US" dirty="0" smtClean="0">
                <a:solidFill>
                  <a:schemeClr val="tx1"/>
                </a:solidFill>
                <a:latin typeface="Berlin Sans FB" pitchFamily="34" charset="0"/>
              </a:rPr>
              <a:t> Abdul </a:t>
            </a:r>
            <a:r>
              <a:rPr lang="en-US" dirty="0" err="1" smtClean="0">
                <a:solidFill>
                  <a:schemeClr val="tx1"/>
                </a:solidFill>
                <a:latin typeface="Berlin Sans FB" pitchFamily="34" charset="0"/>
              </a:rPr>
              <a:t>Redha</a:t>
            </a:r>
            <a:r>
              <a:rPr lang="en-US" dirty="0" smtClean="0">
                <a:solidFill>
                  <a:schemeClr val="tx1"/>
                </a:solidFill>
                <a:latin typeface="Berlin Sans FB" pitchFamily="34" charset="0"/>
              </a:rPr>
              <a:t> Aziz</a:t>
            </a:r>
          </a:p>
          <a:p>
            <a:pPr algn="ctr"/>
            <a:r>
              <a:rPr lang="en-US" dirty="0" err="1" smtClean="0">
                <a:solidFill>
                  <a:schemeClr val="tx1"/>
                </a:solidFill>
                <a:latin typeface="Berlin Sans FB" pitchFamily="34" charset="0"/>
              </a:rPr>
              <a:t>Ph.D</a:t>
            </a:r>
            <a:r>
              <a:rPr lang="en-US" dirty="0" smtClean="0">
                <a:solidFill>
                  <a:schemeClr val="tx1"/>
                </a:solidFill>
                <a:latin typeface="Berlin Sans FB" pitchFamily="34" charset="0"/>
              </a:rPr>
              <a:t> Antibiotics/ Molecular biology</a:t>
            </a:r>
            <a:endParaRPr lang="ar-IQ" dirty="0">
              <a:solidFill>
                <a:schemeClr val="tx1"/>
              </a:solidFill>
              <a:latin typeface="Berlin Sans FB" pitchFamily="34" charset="0"/>
            </a:endParaRPr>
          </a:p>
        </p:txBody>
      </p:sp>
      <p:pic>
        <p:nvPicPr>
          <p:cNvPr id="4" name="Picture 2" descr="صورة ذات صلة"/>
          <p:cNvPicPr>
            <a:picLocks noChangeAspect="1" noChangeArrowheads="1"/>
          </p:cNvPicPr>
          <p:nvPr/>
        </p:nvPicPr>
        <p:blipFill>
          <a:blip r:embed="rId2" cstate="print"/>
          <a:srcRect l="5206" r="4555"/>
          <a:stretch>
            <a:fillRect/>
          </a:stretch>
        </p:blipFill>
        <p:spPr bwMode="auto">
          <a:xfrm>
            <a:off x="7315200" y="228600"/>
            <a:ext cx="1600200" cy="1511727"/>
          </a:xfrm>
          <a:prstGeom prst="rect">
            <a:avLst/>
          </a:prstGeom>
          <a:noFill/>
        </p:spPr>
      </p:pic>
      <p:pic>
        <p:nvPicPr>
          <p:cNvPr id="5" name="Picture 1" descr="شعار العلو2م"/>
          <p:cNvPicPr>
            <a:picLocks noChangeAspect="1" noChangeArrowheads="1"/>
          </p:cNvPicPr>
          <p:nvPr/>
        </p:nvPicPr>
        <p:blipFill>
          <a:blip r:embed="rId3" cstate="print"/>
          <a:srcRect/>
          <a:stretch>
            <a:fillRect/>
          </a:stretch>
        </p:blipFill>
        <p:spPr bwMode="auto">
          <a:xfrm>
            <a:off x="304800" y="228600"/>
            <a:ext cx="1545752" cy="1518654"/>
          </a:xfrm>
          <a:prstGeom prst="rect">
            <a:avLst/>
          </a:prstGeom>
          <a:noFill/>
        </p:spPr>
      </p:pic>
    </p:spTree>
    <p:extLst>
      <p:ext uri="{BB962C8B-B14F-4D97-AF65-F5344CB8AC3E}">
        <p14:creationId xmlns:p14="http://schemas.microsoft.com/office/powerpoint/2010/main" val="2224654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dirty="0"/>
              <a:t>A phosphate group (phosphoric acid) attached to the 5 carbon atom of the sugar by a </a:t>
            </a:r>
            <a:r>
              <a:rPr lang="en-US" dirty="0" err="1"/>
              <a:t>phosphoester</a:t>
            </a:r>
            <a:r>
              <a:rPr lang="en-US" dirty="0"/>
              <a:t> linkage. This phosphate group is responsible for the strong negative charge of nucleic acid.</a:t>
            </a:r>
          </a:p>
          <a:p>
            <a:r>
              <a:rPr lang="en-US" dirty="0"/>
              <a:t>5-Nitrogen base: A, T, C, G without U (Uracil only in RNA). The backbone of DNA is the sugar-phosphate</a:t>
            </a:r>
          </a:p>
        </p:txBody>
      </p:sp>
    </p:spTree>
    <p:extLst>
      <p:ext uri="{BB962C8B-B14F-4D97-AF65-F5344CB8AC3E}">
        <p14:creationId xmlns:p14="http://schemas.microsoft.com/office/powerpoint/2010/main" val="333102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nitrogen bases in dna">
            <a:hlinkClick r:id="rId2"/>
          </p:cNvPr>
          <p:cNvPicPr/>
          <p:nvPr/>
        </p:nvPicPr>
        <p:blipFill rotWithShape="1">
          <a:blip r:embed="rId3">
            <a:extLst>
              <a:ext uri="{28A0092B-C50C-407E-A947-70E740481C1C}">
                <a14:useLocalDpi xmlns:a14="http://schemas.microsoft.com/office/drawing/2010/main" val="0"/>
              </a:ext>
            </a:extLst>
          </a:blip>
          <a:srcRect l="2564" t="22500" r="3525" b="4500"/>
          <a:stretch/>
        </p:blipFill>
        <p:spPr bwMode="auto">
          <a:xfrm>
            <a:off x="381000" y="228600"/>
            <a:ext cx="8001000" cy="5867400"/>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1318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457200"/>
            <a:ext cx="7467600" cy="1676400"/>
          </a:xfrm>
        </p:spPr>
        <p:txBody>
          <a:bodyPr/>
          <a:lstStyle/>
          <a:p>
            <a:r>
              <a:rPr lang="en-US" dirty="0"/>
              <a:t>N base+ sugar --</a:t>
            </a:r>
            <a:r>
              <a:rPr lang="en-US" dirty="0">
                <a:sym typeface="Wingdings"/>
              </a:rPr>
              <a:t></a:t>
            </a:r>
            <a:r>
              <a:rPr lang="en-US" dirty="0"/>
              <a:t> Nucleoside via N-</a:t>
            </a:r>
            <a:r>
              <a:rPr lang="en-US" dirty="0" err="1"/>
              <a:t>glycosylic</a:t>
            </a:r>
            <a:r>
              <a:rPr lang="en-US" dirty="0"/>
              <a:t> bond </a:t>
            </a:r>
          </a:p>
          <a:p>
            <a:r>
              <a:rPr lang="en-US" dirty="0"/>
              <a:t>N base+ sugar + phosphate group -</a:t>
            </a:r>
            <a:r>
              <a:rPr lang="en-US" dirty="0">
                <a:sym typeface="Wingdings"/>
              </a:rPr>
              <a:t></a:t>
            </a:r>
            <a:r>
              <a:rPr lang="en-US" dirty="0"/>
              <a:t> Nucleotide </a:t>
            </a:r>
            <a:r>
              <a:rPr lang="en-US" b="1" dirty="0"/>
              <a:t>(the basic unit in nucleic acid)</a:t>
            </a:r>
            <a:endParaRPr lang="en-US" dirty="0"/>
          </a:p>
          <a:p>
            <a:endParaRPr lang="en-US" dirty="0"/>
          </a:p>
        </p:txBody>
      </p:sp>
      <p:pic>
        <p:nvPicPr>
          <p:cNvPr id="4" name="Picture 3" descr="Image result for nucleotide vs nucleoside">
            <a:hlinkClick r:id="rId2"/>
          </p:cNvPr>
          <p:cNvPicPr/>
          <p:nvPr/>
        </p:nvPicPr>
        <p:blipFill rotWithShape="1">
          <a:blip r:embed="rId3">
            <a:extLst>
              <a:ext uri="{28A0092B-C50C-407E-A947-70E740481C1C}">
                <a14:useLocalDpi xmlns:a14="http://schemas.microsoft.com/office/drawing/2010/main" val="0"/>
              </a:ext>
            </a:extLst>
          </a:blip>
          <a:srcRect t="8877" b="30051"/>
          <a:stretch/>
        </p:blipFill>
        <p:spPr bwMode="auto">
          <a:xfrm>
            <a:off x="685800" y="2438400"/>
            <a:ext cx="7162800" cy="335280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154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04800"/>
            <a:ext cx="7467600" cy="990600"/>
          </a:xfrm>
        </p:spPr>
        <p:txBody>
          <a:bodyPr/>
          <a:lstStyle/>
          <a:p>
            <a:r>
              <a:rPr lang="en-US" b="1" dirty="0"/>
              <a:t>According to nitrogen base type the nucleotide is named </a:t>
            </a: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62372569"/>
              </p:ext>
            </p:extLst>
          </p:nvPr>
        </p:nvGraphicFramePr>
        <p:xfrm>
          <a:off x="304800" y="1219200"/>
          <a:ext cx="8229600" cy="5410201"/>
        </p:xfrm>
        <a:graphic>
          <a:graphicData uri="http://schemas.openxmlformats.org/drawingml/2006/table">
            <a:tbl>
              <a:tblPr firstRow="1" firstCol="1" bandRow="1">
                <a:tableStyleId>{8799B23B-EC83-4686-B30A-512413B5E67A}</a:tableStyleId>
              </a:tblPr>
              <a:tblGrid>
                <a:gridCol w="997427"/>
                <a:gridCol w="2008022"/>
                <a:gridCol w="2118300"/>
                <a:gridCol w="1087953"/>
                <a:gridCol w="1216334"/>
                <a:gridCol w="801564"/>
              </a:tblGrid>
              <a:tr h="1623773">
                <a:tc>
                  <a:txBody>
                    <a:bodyPr/>
                    <a:lstStyle/>
                    <a:p>
                      <a:pPr marL="0" marR="0" algn="just">
                        <a:lnSpc>
                          <a:spcPct val="150000"/>
                        </a:lnSpc>
                        <a:spcBef>
                          <a:spcPts val="0"/>
                        </a:spcBef>
                        <a:spcAft>
                          <a:spcPts val="1000"/>
                        </a:spcAft>
                      </a:pPr>
                      <a:r>
                        <a:rPr lang="en-US" sz="1400" dirty="0">
                          <a:effectLst/>
                        </a:rPr>
                        <a:t>Base</a:t>
                      </a:r>
                      <a:endParaRPr lang="en-US" sz="12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Nucleoside</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dirty="0">
                          <a:effectLst/>
                        </a:rPr>
                        <a:t>Nucleotide</a:t>
                      </a:r>
                      <a:endParaRPr lang="en-US" sz="16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RNA </a:t>
                      </a:r>
                      <a:br>
                        <a:rPr lang="en-US" sz="1800">
                          <a:effectLst/>
                        </a:rPr>
                      </a:br>
                      <a:r>
                        <a:rPr lang="en-US" sz="1800">
                          <a:effectLst/>
                        </a:rPr>
                        <a:t>(mono-Pi)</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DNA </a:t>
                      </a:r>
                      <a:br>
                        <a:rPr lang="en-US" sz="1800">
                          <a:effectLst/>
                        </a:rPr>
                      </a:br>
                      <a:r>
                        <a:rPr lang="en-US" sz="1800">
                          <a:effectLst/>
                        </a:rPr>
                        <a:t>(mono-Pi)</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Code</a:t>
                      </a:r>
                      <a:endParaRPr lang="en-US" sz="1600">
                        <a:effectLst/>
                        <a:latin typeface="Calibri"/>
                        <a:ea typeface="Calibri"/>
                        <a:cs typeface="Arial"/>
                      </a:endParaRPr>
                    </a:p>
                  </a:txBody>
                  <a:tcPr marL="68580" marR="68580" marT="0" marB="0"/>
                </a:tc>
              </a:tr>
              <a:tr h="842972">
                <a:tc>
                  <a:txBody>
                    <a:bodyPr/>
                    <a:lstStyle/>
                    <a:p>
                      <a:pPr marL="0" marR="0" algn="just">
                        <a:lnSpc>
                          <a:spcPct val="150000"/>
                        </a:lnSpc>
                        <a:spcBef>
                          <a:spcPts val="0"/>
                        </a:spcBef>
                        <a:spcAft>
                          <a:spcPts val="1000"/>
                        </a:spcAft>
                      </a:pPr>
                      <a:r>
                        <a:rPr lang="en-US" sz="1400">
                          <a:effectLst/>
                        </a:rPr>
                        <a:t>Adenine</a:t>
                      </a:r>
                      <a:endParaRPr lang="en-US" sz="12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(deoxy-)Adenosine</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(deoxy-)Adenylic acid</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AMP</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dAMP</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A</a:t>
                      </a:r>
                      <a:endParaRPr lang="en-US" sz="1600">
                        <a:effectLst/>
                        <a:latin typeface="Calibri"/>
                        <a:ea typeface="Calibri"/>
                        <a:cs typeface="Arial"/>
                      </a:endParaRPr>
                    </a:p>
                  </a:txBody>
                  <a:tcPr marL="68580" marR="68580" marT="0" marB="0"/>
                </a:tc>
              </a:tr>
              <a:tr h="842972">
                <a:tc>
                  <a:txBody>
                    <a:bodyPr/>
                    <a:lstStyle/>
                    <a:p>
                      <a:pPr marL="0" marR="0" algn="just">
                        <a:lnSpc>
                          <a:spcPct val="150000"/>
                        </a:lnSpc>
                        <a:spcBef>
                          <a:spcPts val="0"/>
                        </a:spcBef>
                        <a:spcAft>
                          <a:spcPts val="1000"/>
                        </a:spcAft>
                      </a:pPr>
                      <a:r>
                        <a:rPr lang="en-US" sz="1400">
                          <a:effectLst/>
                        </a:rPr>
                        <a:t>Guanine</a:t>
                      </a:r>
                      <a:endParaRPr lang="en-US" sz="12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(deoxy-)Guanosine</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(deoxy-)Guanylic acid</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GMP</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dGMP</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G</a:t>
                      </a:r>
                      <a:endParaRPr lang="en-US" sz="1600">
                        <a:effectLst/>
                        <a:latin typeface="Calibri"/>
                        <a:ea typeface="Calibri"/>
                        <a:cs typeface="Arial"/>
                      </a:endParaRPr>
                    </a:p>
                  </a:txBody>
                  <a:tcPr marL="68580" marR="68580" marT="0" marB="0"/>
                </a:tc>
              </a:tr>
              <a:tr h="842972">
                <a:tc>
                  <a:txBody>
                    <a:bodyPr/>
                    <a:lstStyle/>
                    <a:p>
                      <a:pPr marL="0" marR="0" algn="just">
                        <a:lnSpc>
                          <a:spcPct val="150000"/>
                        </a:lnSpc>
                        <a:spcBef>
                          <a:spcPts val="0"/>
                        </a:spcBef>
                        <a:spcAft>
                          <a:spcPts val="1000"/>
                        </a:spcAft>
                      </a:pPr>
                      <a:r>
                        <a:rPr lang="en-US" sz="1400">
                          <a:effectLst/>
                        </a:rPr>
                        <a:t>Cytosine</a:t>
                      </a:r>
                      <a:endParaRPr lang="en-US" sz="12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(deoxy-)Cytidine</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(deoxy-)Cytidylic acid</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CMP</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dCMP</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C</a:t>
                      </a:r>
                      <a:endParaRPr lang="en-US" sz="1600">
                        <a:effectLst/>
                        <a:latin typeface="Calibri"/>
                        <a:ea typeface="Calibri"/>
                        <a:cs typeface="Arial"/>
                      </a:endParaRPr>
                    </a:p>
                  </a:txBody>
                  <a:tcPr marL="68580" marR="68580" marT="0" marB="0"/>
                </a:tc>
              </a:tr>
              <a:tr h="842972">
                <a:tc>
                  <a:txBody>
                    <a:bodyPr/>
                    <a:lstStyle/>
                    <a:p>
                      <a:pPr marL="0" marR="0" algn="just">
                        <a:lnSpc>
                          <a:spcPct val="150000"/>
                        </a:lnSpc>
                        <a:spcBef>
                          <a:spcPts val="0"/>
                        </a:spcBef>
                        <a:spcAft>
                          <a:spcPts val="1000"/>
                        </a:spcAft>
                      </a:pPr>
                      <a:r>
                        <a:rPr lang="en-US" sz="1400">
                          <a:effectLst/>
                        </a:rPr>
                        <a:t>Thymine</a:t>
                      </a:r>
                      <a:endParaRPr lang="en-US" sz="12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Thymidine</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Thymidylic acid</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 </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dTMP</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T</a:t>
                      </a:r>
                      <a:endParaRPr lang="en-US" sz="1600">
                        <a:effectLst/>
                        <a:latin typeface="Calibri"/>
                        <a:ea typeface="Calibri"/>
                        <a:cs typeface="Arial"/>
                      </a:endParaRPr>
                    </a:p>
                  </a:txBody>
                  <a:tcPr marL="68580" marR="68580" marT="0" marB="0"/>
                </a:tc>
              </a:tr>
              <a:tr h="414540">
                <a:tc>
                  <a:txBody>
                    <a:bodyPr/>
                    <a:lstStyle/>
                    <a:p>
                      <a:pPr marL="0" marR="0" algn="just">
                        <a:lnSpc>
                          <a:spcPct val="150000"/>
                        </a:lnSpc>
                        <a:spcBef>
                          <a:spcPts val="0"/>
                        </a:spcBef>
                        <a:spcAft>
                          <a:spcPts val="1000"/>
                        </a:spcAft>
                      </a:pPr>
                      <a:r>
                        <a:rPr lang="en-US" sz="1400" dirty="0">
                          <a:effectLst/>
                        </a:rPr>
                        <a:t>Uracil</a:t>
                      </a:r>
                      <a:endParaRPr lang="en-US" sz="12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Uridine</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dirty="0" err="1">
                          <a:effectLst/>
                        </a:rPr>
                        <a:t>Uridylic</a:t>
                      </a:r>
                      <a:r>
                        <a:rPr lang="en-US" sz="1800" dirty="0">
                          <a:effectLst/>
                        </a:rPr>
                        <a:t> acid</a:t>
                      </a:r>
                      <a:endParaRPr lang="en-US" sz="16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UMP</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a:effectLst/>
                        </a:rPr>
                        <a:t> </a:t>
                      </a:r>
                      <a:endParaRPr lang="en-US" sz="1600">
                        <a:effectLst/>
                        <a:latin typeface="Calibri"/>
                        <a:ea typeface="Calibri"/>
                        <a:cs typeface="Arial"/>
                      </a:endParaRPr>
                    </a:p>
                  </a:txBody>
                  <a:tcPr marL="68580" marR="68580" marT="0" marB="0"/>
                </a:tc>
                <a:tc>
                  <a:txBody>
                    <a:bodyPr/>
                    <a:lstStyle/>
                    <a:p>
                      <a:pPr marL="0" marR="0" algn="just">
                        <a:lnSpc>
                          <a:spcPct val="150000"/>
                        </a:lnSpc>
                        <a:spcBef>
                          <a:spcPts val="0"/>
                        </a:spcBef>
                        <a:spcAft>
                          <a:spcPts val="1000"/>
                        </a:spcAft>
                      </a:pPr>
                      <a:r>
                        <a:rPr lang="en-US" sz="1800" dirty="0">
                          <a:effectLst/>
                        </a:rPr>
                        <a:t>U</a:t>
                      </a:r>
                      <a:endParaRPr lang="en-US" sz="16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735821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981200"/>
            <a:ext cx="7467600" cy="1828800"/>
          </a:xfrm>
        </p:spPr>
        <p:style>
          <a:lnRef idx="0">
            <a:schemeClr val="accent2"/>
          </a:lnRef>
          <a:fillRef idx="3">
            <a:schemeClr val="accent2"/>
          </a:fillRef>
          <a:effectRef idx="3">
            <a:schemeClr val="accent2"/>
          </a:effectRef>
          <a:fontRef idx="minor">
            <a:schemeClr val="lt1"/>
          </a:fontRef>
        </p:style>
        <p:txBody>
          <a:bodyPr>
            <a:normAutofit/>
          </a:bodyPr>
          <a:lstStyle/>
          <a:p>
            <a:r>
              <a:rPr lang="en-US" b="1" dirty="0"/>
              <a:t>**Nucleosides</a:t>
            </a:r>
            <a:r>
              <a:rPr lang="en-US" dirty="0"/>
              <a:t> are named by adding the suffix "-</a:t>
            </a:r>
            <a:r>
              <a:rPr lang="en-US" b="1" dirty="0" err="1"/>
              <a:t>idine</a:t>
            </a:r>
            <a:r>
              <a:rPr lang="en-US" dirty="0"/>
              <a:t>" to the pyrimidine or "-</a:t>
            </a:r>
            <a:r>
              <a:rPr lang="en-US" b="1" dirty="0" err="1"/>
              <a:t>osine</a:t>
            </a:r>
            <a:r>
              <a:rPr lang="en-US" dirty="0"/>
              <a:t>" to the purine name</a:t>
            </a:r>
          </a:p>
          <a:p>
            <a:endParaRPr lang="en-US" dirty="0"/>
          </a:p>
        </p:txBody>
      </p:sp>
    </p:spTree>
    <p:extLst>
      <p:ext uri="{BB962C8B-B14F-4D97-AF65-F5344CB8AC3E}">
        <p14:creationId xmlns:p14="http://schemas.microsoft.com/office/powerpoint/2010/main" val="485223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1143000"/>
          </a:xfrm>
        </p:spPr>
        <p:txBody>
          <a:bodyPr>
            <a:normAutofit/>
          </a:bodyPr>
          <a:lstStyle/>
          <a:p>
            <a:r>
              <a:rPr lang="en-US" b="1" dirty="0"/>
              <a:t>Conformation of the nitrogenous bases in nucleoside </a:t>
            </a:r>
            <a:r>
              <a:rPr lang="en-US" b="1" dirty="0" smtClean="0"/>
              <a:t>molecules</a:t>
            </a:r>
            <a:endParaRPr lang="en-US" dirty="0"/>
          </a:p>
        </p:txBody>
      </p:sp>
      <p:sp>
        <p:nvSpPr>
          <p:cNvPr id="3" name="Content Placeholder 2"/>
          <p:cNvSpPr>
            <a:spLocks noGrp="1"/>
          </p:cNvSpPr>
          <p:nvPr>
            <p:ph sz="quarter" idx="1"/>
          </p:nvPr>
        </p:nvSpPr>
        <p:spPr>
          <a:xfrm>
            <a:off x="457200" y="1600201"/>
            <a:ext cx="7467600" cy="2895600"/>
          </a:xfrm>
        </p:spPr>
        <p:txBody>
          <a:bodyPr>
            <a:normAutofit lnSpcReduction="10000"/>
          </a:bodyPr>
          <a:lstStyle/>
          <a:p>
            <a:pPr lvl="0"/>
            <a:r>
              <a:rPr lang="en-US" dirty="0"/>
              <a:t>Rotation around the </a:t>
            </a:r>
            <a:r>
              <a:rPr lang="en-US" dirty="0" err="1"/>
              <a:t>glycosidic</a:t>
            </a:r>
            <a:r>
              <a:rPr lang="en-US" dirty="0"/>
              <a:t> bond is restricted due to the presence of the hydrogen of the C2' carbon of the ribose </a:t>
            </a:r>
          </a:p>
          <a:p>
            <a:pPr lvl="0"/>
            <a:r>
              <a:rPr lang="en-US" dirty="0"/>
              <a:t>There are two general orientations of the base: </a:t>
            </a:r>
            <a:r>
              <a:rPr lang="en-US" b="1" dirty="0" err="1"/>
              <a:t>syn</a:t>
            </a:r>
            <a:r>
              <a:rPr lang="en-US" dirty="0"/>
              <a:t> and </a:t>
            </a:r>
            <a:r>
              <a:rPr lang="en-US" b="1" dirty="0"/>
              <a:t>anti</a:t>
            </a:r>
            <a:endParaRPr lang="en-US" dirty="0"/>
          </a:p>
          <a:p>
            <a:pPr lvl="0"/>
            <a:r>
              <a:rPr lang="en-US" dirty="0"/>
              <a:t>Either form is allowed for purine nucleosides. However, </a:t>
            </a:r>
            <a:r>
              <a:rPr lang="en-US" u="sng" dirty="0"/>
              <a:t>the anti form is favored for the pyrimidine nucleosides</a:t>
            </a:r>
            <a:r>
              <a:rPr lang="en-US" dirty="0"/>
              <a:t>.</a:t>
            </a:r>
          </a:p>
          <a:p>
            <a:endParaRPr lang="en-US" dirty="0"/>
          </a:p>
        </p:txBody>
      </p:sp>
      <p:sp>
        <p:nvSpPr>
          <p:cNvPr id="5" name="Rectangle 4"/>
          <p:cNvSpPr/>
          <p:nvPr/>
        </p:nvSpPr>
        <p:spPr>
          <a:xfrm>
            <a:off x="381000" y="13716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226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mikeblaber.org/oldwine/BCH4053/Lecture18/syn_anti.jpg"/>
          <p:cNvPicPr/>
          <p:nvPr/>
        </p:nvPicPr>
        <p:blipFill>
          <a:blip r:embed="rId2">
            <a:extLst>
              <a:ext uri="{28A0092B-C50C-407E-A947-70E740481C1C}">
                <a14:useLocalDpi xmlns:a14="http://schemas.microsoft.com/office/drawing/2010/main" val="0"/>
              </a:ext>
            </a:extLst>
          </a:blip>
          <a:srcRect/>
          <a:stretch>
            <a:fillRect/>
          </a:stretch>
        </p:blipFill>
        <p:spPr bwMode="auto">
          <a:xfrm>
            <a:off x="297873" y="762000"/>
            <a:ext cx="8458200" cy="5715000"/>
          </a:xfrm>
          <a:prstGeom prst="rect">
            <a:avLst/>
          </a:prstGeom>
          <a:noFill/>
          <a:ln>
            <a:solidFill>
              <a:schemeClr val="tx1"/>
            </a:solidFill>
          </a:ln>
        </p:spPr>
      </p:pic>
    </p:spTree>
    <p:extLst>
      <p:ext uri="{BB962C8B-B14F-4D97-AF65-F5344CB8AC3E}">
        <p14:creationId xmlns:p14="http://schemas.microsoft.com/office/powerpoint/2010/main" val="2661284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7467600" cy="2895600"/>
          </a:xfrm>
        </p:spPr>
        <p:txBody>
          <a:bodyPr>
            <a:normAutofit/>
          </a:bodyPr>
          <a:lstStyle/>
          <a:p>
            <a:r>
              <a:rPr lang="en-US" b="1" u="sng" dirty="0"/>
              <a:t>For the phosphate group:</a:t>
            </a:r>
            <a:endParaRPr lang="en-US" dirty="0"/>
          </a:p>
          <a:p>
            <a:r>
              <a:rPr lang="en-US" dirty="0"/>
              <a:t>Usually the nucleotide comes with 3 phosphate group (α, β, and ϒ). When it binds to DNA strand, it will lose two groups (pyrophosphate) leafing only one group α attached to the helix. The attachment will be then only from one side (the 3`OH free end).</a:t>
            </a:r>
          </a:p>
          <a:p>
            <a:endParaRPr lang="en-US" dirty="0"/>
          </a:p>
        </p:txBody>
      </p:sp>
      <p:pic>
        <p:nvPicPr>
          <p:cNvPr id="9218" name="Picture 2" descr="Image result for phosphate group: DNA">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34" t="4980" r="5448" b="4886"/>
          <a:stretch/>
        </p:blipFill>
        <p:spPr bwMode="auto">
          <a:xfrm>
            <a:off x="5562600" y="3384838"/>
            <a:ext cx="3124200" cy="293976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phosphate group: DNA ( alpha, beta, and gamm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324" y="3384838"/>
            <a:ext cx="5046876" cy="293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050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7467600" cy="3124200"/>
          </a:xfrm>
        </p:spPr>
        <p:txBody>
          <a:bodyPr>
            <a:normAutofit fontScale="92500" lnSpcReduction="10000"/>
          </a:bodyPr>
          <a:lstStyle/>
          <a:p>
            <a:r>
              <a:rPr lang="en-US" b="1" dirty="0"/>
              <a:t>Purine and Pyrimidine in DNA</a:t>
            </a:r>
            <a:endParaRPr lang="en-US" dirty="0"/>
          </a:p>
          <a:p>
            <a:pPr marL="0" indent="0">
              <a:buNone/>
            </a:pPr>
            <a:endParaRPr lang="en-US" b="1" dirty="0" smtClean="0"/>
          </a:p>
          <a:p>
            <a:pPr marL="0" indent="0">
              <a:buNone/>
            </a:pPr>
            <a:r>
              <a:rPr lang="en-US" b="1" dirty="0" smtClean="0"/>
              <a:t>Purines</a:t>
            </a:r>
            <a:r>
              <a:rPr lang="en-US" dirty="0" smtClean="0"/>
              <a:t> </a:t>
            </a:r>
            <a:r>
              <a:rPr lang="en-US" dirty="0"/>
              <a:t>and </a:t>
            </a:r>
            <a:r>
              <a:rPr lang="en-US" dirty="0" err="1"/>
              <a:t>Pyrimidines</a:t>
            </a:r>
            <a:r>
              <a:rPr lang="en-US" dirty="0"/>
              <a:t> are nitrogenous bases that make up the two different kinds of nucleotide bases in </a:t>
            </a:r>
            <a:r>
              <a:rPr lang="en-US" b="1" dirty="0"/>
              <a:t>DNA</a:t>
            </a:r>
            <a:r>
              <a:rPr lang="en-US" dirty="0"/>
              <a:t> and RNA. The two-carbon nitrogen ring bases (adenine and guanine) are </a:t>
            </a:r>
            <a:r>
              <a:rPr lang="en-US" b="1" dirty="0"/>
              <a:t>purines</a:t>
            </a:r>
            <a:r>
              <a:rPr lang="en-US" dirty="0"/>
              <a:t>, while the one-carbon nitrogen ring bases (thymine and cytosine) are </a:t>
            </a:r>
            <a:r>
              <a:rPr lang="en-US" dirty="0" err="1"/>
              <a:t>pyrimidines</a:t>
            </a:r>
            <a:r>
              <a:rPr lang="en-US" dirty="0"/>
              <a:t>.</a:t>
            </a:r>
          </a:p>
          <a:p>
            <a:pPr marL="0" indent="0">
              <a:buNone/>
            </a:pPr>
            <a:r>
              <a:rPr lang="en-US" b="1" dirty="0"/>
              <a:t> </a:t>
            </a:r>
            <a:endParaRPr lang="en-US" dirty="0"/>
          </a:p>
          <a:p>
            <a:endParaRPr lang="en-US" dirty="0"/>
          </a:p>
        </p:txBody>
      </p:sp>
      <p:pic>
        <p:nvPicPr>
          <p:cNvPr id="13314" name="Picture 2" descr="Image result for Purine and Pyrimidine in DN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24213"/>
            <a:ext cx="33147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Purine and Pyrimidine in DN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124200"/>
            <a:ext cx="2971800" cy="34766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67145" y="8382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569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7467600" cy="4873752"/>
          </a:xfrm>
        </p:spPr>
        <p:txBody>
          <a:bodyPr/>
          <a:lstStyle/>
          <a:p>
            <a:pPr lvl="0"/>
            <a:r>
              <a:rPr lang="en-US" u="sng" dirty="0"/>
              <a:t>Carbon no. 1 in sugar attaches to nitrogen No. 9 in case of purine.</a:t>
            </a:r>
            <a:endParaRPr lang="en-US"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smtClean="0"/>
              <a:t> </a:t>
            </a:r>
            <a:endParaRPr lang="en-US" dirty="0"/>
          </a:p>
          <a:p>
            <a:endParaRPr lang="en-US" dirty="0"/>
          </a:p>
        </p:txBody>
      </p:sp>
      <p:pic>
        <p:nvPicPr>
          <p:cNvPr id="4" name="Picture 3" descr="https://slideplayer.com/slide/13020366/79/images/14/Carbon+no%3A1+in+Sugar+attached+to+nitrogen+NO.+9+in+case+of+purine.jpg"/>
          <p:cNvPicPr/>
          <p:nvPr/>
        </p:nvPicPr>
        <p:blipFill rotWithShape="1">
          <a:blip r:embed="rId2" cstate="print">
            <a:extLst>
              <a:ext uri="{28A0092B-C50C-407E-A947-70E740481C1C}">
                <a14:useLocalDpi xmlns:a14="http://schemas.microsoft.com/office/drawing/2010/main" val="0"/>
              </a:ext>
            </a:extLst>
          </a:blip>
          <a:srcRect l="11543" t="27992" r="12465" b="3419"/>
          <a:stretch/>
        </p:blipFill>
        <p:spPr bwMode="auto">
          <a:xfrm>
            <a:off x="921327" y="1676400"/>
            <a:ext cx="6858635" cy="4648200"/>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2717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Types of macromolecules </a:t>
            </a:r>
            <a:endParaRPr lang="en-US" dirty="0"/>
          </a:p>
        </p:txBody>
      </p:sp>
      <p:sp>
        <p:nvSpPr>
          <p:cNvPr id="3" name="Content Placeholder 2"/>
          <p:cNvSpPr>
            <a:spLocks noGrp="1"/>
          </p:cNvSpPr>
          <p:nvPr>
            <p:ph sz="quarter" idx="1"/>
          </p:nvPr>
        </p:nvSpPr>
        <p:spPr>
          <a:xfrm>
            <a:off x="457200" y="1219200"/>
            <a:ext cx="7467600" cy="2286000"/>
          </a:xfrm>
        </p:spPr>
        <p:txBody>
          <a:bodyPr/>
          <a:lstStyle/>
          <a:p>
            <a:r>
              <a:rPr lang="en-US" b="1" u="sng" dirty="0"/>
              <a:t>Type of Macromolecules</a:t>
            </a:r>
            <a:endParaRPr lang="en-US" dirty="0"/>
          </a:p>
          <a:p>
            <a:pPr lvl="0"/>
            <a:r>
              <a:rPr lang="en-US" dirty="0"/>
              <a:t>Nucleic acid: including DNA {Deoxyribonucleic acid} and RNA {Ribonucleic acid} </a:t>
            </a:r>
          </a:p>
          <a:p>
            <a:pPr lvl="0"/>
            <a:r>
              <a:rPr lang="en-US" dirty="0"/>
              <a:t>Protein </a:t>
            </a:r>
          </a:p>
          <a:p>
            <a:pPr lvl="0"/>
            <a:r>
              <a:rPr lang="en-US" dirty="0"/>
              <a:t>Polysaccharide </a:t>
            </a:r>
          </a:p>
          <a:p>
            <a:pPr marL="0" indent="0">
              <a:buNone/>
            </a:pPr>
            <a:endParaRPr lang="en-US" dirty="0"/>
          </a:p>
        </p:txBody>
      </p:sp>
      <p:sp>
        <p:nvSpPr>
          <p:cNvPr id="4" name="Rectangle 3"/>
          <p:cNvSpPr/>
          <p:nvPr/>
        </p:nvSpPr>
        <p:spPr>
          <a:xfrm>
            <a:off x="381000" y="8382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cell struc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819400"/>
            <a:ext cx="5486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433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457200"/>
            <a:ext cx="7467600" cy="4873752"/>
          </a:xfrm>
        </p:spPr>
        <p:txBody>
          <a:bodyPr/>
          <a:lstStyle/>
          <a:p>
            <a:pPr lvl="0"/>
            <a:r>
              <a:rPr lang="en-US" u="sng" dirty="0"/>
              <a:t>Carbon no.1 in sugar attaches to nitrogen No. 1 in case of pyrimidine</a:t>
            </a:r>
            <a:endParaRPr lang="en-US" dirty="0"/>
          </a:p>
          <a:p>
            <a:endParaRPr lang="en-US" dirty="0"/>
          </a:p>
        </p:txBody>
      </p:sp>
      <p:pic>
        <p:nvPicPr>
          <p:cNvPr id="4" name="Picture 3" descr="https://slideplayer.com/slide/13020366/79/images/15/Carbone+no%3A1+in+Sugar+attached+with+nitrogen+N0.jpg"/>
          <p:cNvPicPr/>
          <p:nvPr/>
        </p:nvPicPr>
        <p:blipFill rotWithShape="1">
          <a:blip r:embed="rId2">
            <a:extLst>
              <a:ext uri="{28A0092B-C50C-407E-A947-70E740481C1C}">
                <a14:useLocalDpi xmlns:a14="http://schemas.microsoft.com/office/drawing/2010/main" val="0"/>
              </a:ext>
            </a:extLst>
          </a:blip>
          <a:srcRect l="27575" t="35257" r="26894" b="16026"/>
          <a:stretch/>
        </p:blipFill>
        <p:spPr bwMode="auto">
          <a:xfrm>
            <a:off x="685800" y="1600200"/>
            <a:ext cx="7239000" cy="4695825"/>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8960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a:t>Types of covalent Bonds  </a:t>
            </a:r>
            <a:endParaRPr lang="en-US" dirty="0"/>
          </a:p>
        </p:txBody>
      </p:sp>
      <p:sp>
        <p:nvSpPr>
          <p:cNvPr id="3" name="Content Placeholder 2"/>
          <p:cNvSpPr>
            <a:spLocks noGrp="1"/>
          </p:cNvSpPr>
          <p:nvPr>
            <p:ph sz="quarter" idx="1"/>
          </p:nvPr>
        </p:nvSpPr>
        <p:spPr>
          <a:xfrm>
            <a:off x="457200" y="1143000"/>
            <a:ext cx="7467600" cy="2362200"/>
          </a:xfrm>
        </p:spPr>
        <p:txBody>
          <a:bodyPr/>
          <a:lstStyle/>
          <a:p>
            <a:pPr lvl="0"/>
            <a:r>
              <a:rPr lang="en-US" dirty="0" smtClean="0"/>
              <a:t>The </a:t>
            </a:r>
            <a:r>
              <a:rPr lang="en-US" dirty="0"/>
              <a:t>bond between base and sugar is n-</a:t>
            </a:r>
            <a:r>
              <a:rPr lang="en-US" dirty="0" err="1"/>
              <a:t>glycosidic</a:t>
            </a:r>
            <a:r>
              <a:rPr lang="en-US" dirty="0"/>
              <a:t> bond </a:t>
            </a:r>
            <a:r>
              <a:rPr lang="en-US" b="1" dirty="0"/>
              <a:t>( always b type)</a:t>
            </a:r>
            <a:endParaRPr lang="en-US" dirty="0"/>
          </a:p>
          <a:p>
            <a:pPr lvl="0"/>
            <a:r>
              <a:rPr lang="en-US" dirty="0"/>
              <a:t>The bond between sugar and phosphate is ester bond</a:t>
            </a:r>
          </a:p>
          <a:p>
            <a:pPr lvl="0"/>
            <a:r>
              <a:rPr lang="en-US" dirty="0"/>
              <a:t>The bond between 2 bases is hydrogen bond </a:t>
            </a:r>
          </a:p>
          <a:p>
            <a:endParaRPr lang="en-US" dirty="0"/>
          </a:p>
        </p:txBody>
      </p:sp>
      <p:pic>
        <p:nvPicPr>
          <p:cNvPr id="4" name="Picture 3" descr="Image result for types of bonds in dn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81400"/>
            <a:ext cx="6629400" cy="2684780"/>
          </a:xfrm>
          <a:prstGeom prst="rect">
            <a:avLst/>
          </a:prstGeom>
          <a:noFill/>
          <a:ln>
            <a:solidFill>
              <a:schemeClr val="tx1"/>
            </a:solidFill>
          </a:ln>
        </p:spPr>
      </p:pic>
      <p:sp>
        <p:nvSpPr>
          <p:cNvPr id="5" name="Rectangle 4"/>
          <p:cNvSpPr/>
          <p:nvPr/>
        </p:nvSpPr>
        <p:spPr>
          <a:xfrm>
            <a:off x="6305550" y="5029200"/>
            <a:ext cx="1314450" cy="4191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200" b="1">
                <a:solidFill>
                  <a:srgbClr val="000000"/>
                </a:solidFill>
                <a:effectLst/>
                <a:latin typeface="Times New Roman"/>
                <a:ea typeface="Calibri"/>
                <a:cs typeface="Arial"/>
              </a:rPr>
              <a:t>Glycosidic bond</a:t>
            </a:r>
            <a:endParaRPr lang="en-US" sz="1100">
              <a:solidFill>
                <a:srgbClr val="000000"/>
              </a:solidFill>
              <a:effectLst/>
              <a:ea typeface="Calibri"/>
              <a:cs typeface="Arial"/>
            </a:endParaRPr>
          </a:p>
        </p:txBody>
      </p:sp>
      <p:sp>
        <p:nvSpPr>
          <p:cNvPr id="6" name="Rectangle 5"/>
          <p:cNvSpPr/>
          <p:nvPr/>
        </p:nvSpPr>
        <p:spPr>
          <a:xfrm>
            <a:off x="3429000" y="3886200"/>
            <a:ext cx="1409700" cy="27622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a:solidFill>
                  <a:srgbClr val="000000"/>
                </a:solidFill>
                <a:effectLst/>
                <a:latin typeface="Times New Roman"/>
                <a:ea typeface="Calibri"/>
                <a:cs typeface="Arial"/>
              </a:rPr>
              <a:t>Ester bond</a:t>
            </a:r>
            <a:endParaRPr lang="en-US" sz="1100">
              <a:solidFill>
                <a:srgbClr val="000000"/>
              </a:solidFill>
              <a:effectLst/>
              <a:ea typeface="Calibri"/>
              <a:cs typeface="Arial"/>
            </a:endParaRPr>
          </a:p>
        </p:txBody>
      </p:sp>
      <p:sp>
        <p:nvSpPr>
          <p:cNvPr id="7" name="Rectangle 6"/>
          <p:cNvSpPr/>
          <p:nvPr/>
        </p:nvSpPr>
        <p:spPr>
          <a:xfrm>
            <a:off x="346364" y="9144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6" idx="2"/>
          </p:cNvCxnSpPr>
          <p:nvPr/>
        </p:nvCxnSpPr>
        <p:spPr>
          <a:xfrm>
            <a:off x="4133850" y="4162425"/>
            <a:ext cx="0" cy="10763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0" name="Straight Arrow Connector 9"/>
          <p:cNvCxnSpPr/>
          <p:nvPr/>
        </p:nvCxnSpPr>
        <p:spPr>
          <a:xfrm flipH="1">
            <a:off x="5486400" y="5212773"/>
            <a:ext cx="81915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99310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04800"/>
            <a:ext cx="7467600" cy="3124200"/>
          </a:xfrm>
        </p:spPr>
        <p:txBody>
          <a:bodyPr>
            <a:normAutofit fontScale="92500"/>
          </a:bodyPr>
          <a:lstStyle/>
          <a:p>
            <a:r>
              <a:rPr lang="en-US" b="1" u="sng" dirty="0"/>
              <a:t>3`---5` </a:t>
            </a:r>
            <a:r>
              <a:rPr lang="en-US" b="1" u="sng" dirty="0" err="1"/>
              <a:t>phosphodiester</a:t>
            </a:r>
            <a:r>
              <a:rPr lang="en-US" b="1" u="sng" dirty="0"/>
              <a:t> bond:</a:t>
            </a:r>
            <a:endParaRPr lang="en-US" dirty="0"/>
          </a:p>
          <a:p>
            <a:pPr marL="0" indent="0">
              <a:buNone/>
            </a:pPr>
            <a:endParaRPr lang="en-US" dirty="0"/>
          </a:p>
          <a:p>
            <a:pPr marL="0" indent="0">
              <a:buNone/>
            </a:pPr>
            <a:r>
              <a:rPr lang="en-US" dirty="0" smtClean="0"/>
              <a:t>-The </a:t>
            </a:r>
            <a:r>
              <a:rPr lang="en-US" dirty="0"/>
              <a:t>primary structure of DNA represent one single strand, not branched, result from binding polymer of nucleotides between the 3` OH free end of the upper sugar with the 5` P end of the following nucleotide. Therefore, the bond between two adjacent nucleotides is 3`--5` </a:t>
            </a:r>
            <a:r>
              <a:rPr lang="en-US" dirty="0" err="1"/>
              <a:t>phosphodiester</a:t>
            </a:r>
            <a:r>
              <a:rPr lang="en-US" dirty="0"/>
              <a:t> bond to form oligonucleotide.</a:t>
            </a:r>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762000" y="3429000"/>
            <a:ext cx="7162800" cy="3124200"/>
          </a:xfrm>
          <a:prstGeom prst="rect">
            <a:avLst/>
          </a:prstGeom>
          <a:ln>
            <a:solidFill>
              <a:schemeClr val="tx1"/>
            </a:solidFill>
          </a:ln>
        </p:spPr>
      </p:pic>
    </p:spTree>
    <p:extLst>
      <p:ext uri="{BB962C8B-B14F-4D97-AF65-F5344CB8AC3E}">
        <p14:creationId xmlns:p14="http://schemas.microsoft.com/office/powerpoint/2010/main" val="2522146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lstStyle/>
          <a:p>
            <a:pPr marL="0" indent="0">
              <a:buNone/>
            </a:pPr>
            <a:r>
              <a:rPr lang="en-US" dirty="0" smtClean="0"/>
              <a:t>-Oligonucleotides</a:t>
            </a:r>
            <a:r>
              <a:rPr lang="en-US" dirty="0"/>
              <a:t>, regardless of length, have a "5' end" and a "3' end". The frame of reference for these polymers (polynucleotides) is that the 5' end is the "start" and the 3' end is the "</a:t>
            </a:r>
            <a:r>
              <a:rPr lang="en-US" dirty="0" smtClean="0"/>
              <a:t>end“</a:t>
            </a:r>
          </a:p>
          <a:p>
            <a:pPr marL="0" indent="0">
              <a:buNone/>
            </a:pPr>
            <a:endParaRPr lang="en-US" dirty="0"/>
          </a:p>
          <a:p>
            <a:pPr marL="0" indent="0">
              <a:buNone/>
            </a:pPr>
            <a:r>
              <a:rPr lang="en-US" dirty="0"/>
              <a:t>-The 5' end of polynucleotides typically is phosphorylated (with a monophosphate; the triphosphate on the 5' end in the above diagram is there to show why it is the α-phosphate that is retained upon incorporation of a new NTP). The 3' end is typically a hydroxyl.</a:t>
            </a:r>
          </a:p>
          <a:p>
            <a:pPr marL="0" indent="0">
              <a:buNone/>
            </a:pPr>
            <a:endParaRPr lang="en-US" dirty="0"/>
          </a:p>
        </p:txBody>
      </p:sp>
    </p:spTree>
    <p:extLst>
      <p:ext uri="{BB962C8B-B14F-4D97-AF65-F5344CB8AC3E}">
        <p14:creationId xmlns:p14="http://schemas.microsoft.com/office/powerpoint/2010/main" val="4231872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8232" t="31301" r="12805" b="16536"/>
          <a:stretch/>
        </p:blipFill>
        <p:spPr bwMode="auto">
          <a:xfrm>
            <a:off x="436418" y="457200"/>
            <a:ext cx="8124825" cy="594360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769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a:t>Hydrogen </a:t>
            </a:r>
            <a:r>
              <a:rPr lang="en-US" b="1" dirty="0" smtClean="0"/>
              <a:t>Bond</a:t>
            </a:r>
            <a:endParaRPr lang="en-US" dirty="0"/>
          </a:p>
        </p:txBody>
      </p:sp>
      <p:sp>
        <p:nvSpPr>
          <p:cNvPr id="3" name="Content Placeholder 2"/>
          <p:cNvSpPr>
            <a:spLocks noGrp="1"/>
          </p:cNvSpPr>
          <p:nvPr>
            <p:ph sz="quarter" idx="1"/>
          </p:nvPr>
        </p:nvSpPr>
        <p:spPr>
          <a:xfrm>
            <a:off x="457200" y="1219200"/>
            <a:ext cx="7467600" cy="4873752"/>
          </a:xfrm>
        </p:spPr>
        <p:txBody>
          <a:bodyPr>
            <a:normAutofit/>
          </a:bodyPr>
          <a:lstStyle/>
          <a:p>
            <a:r>
              <a:rPr lang="en-US" dirty="0"/>
              <a:t>-DNA contains four bases: Guanine, Cytosine, Adenine, and Thymine. The complementary base pairs of guanine with cytosine and adenine with thymine connect to one another using hydrogen bonds. These hydrogen bonds between complementary nucleotides are what keeps the two strands of a DNA helix together. </a:t>
            </a:r>
          </a:p>
        </p:txBody>
      </p:sp>
      <p:sp>
        <p:nvSpPr>
          <p:cNvPr id="4" name="Rectangle 3"/>
          <p:cNvSpPr/>
          <p:nvPr/>
        </p:nvSpPr>
        <p:spPr>
          <a:xfrm>
            <a:off x="346364" y="9144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lated image">
            <a:hlinkClick r:id="rId2"/>
          </p:cNvPr>
          <p:cNvPicPr/>
          <p:nvPr/>
        </p:nvPicPr>
        <p:blipFill rotWithShape="1">
          <a:blip r:embed="rId3">
            <a:extLst>
              <a:ext uri="{28A0092B-C50C-407E-A947-70E740481C1C}">
                <a14:useLocalDpi xmlns:a14="http://schemas.microsoft.com/office/drawing/2010/main" val="0"/>
              </a:ext>
            </a:extLst>
          </a:blip>
          <a:srcRect l="9241" t="60822" r="52566" b="9863"/>
          <a:stretch/>
        </p:blipFill>
        <p:spPr bwMode="auto">
          <a:xfrm>
            <a:off x="1981200" y="4191000"/>
            <a:ext cx="5029200" cy="19621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5606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7467600" cy="5788152"/>
          </a:xfrm>
        </p:spPr>
        <p:txBody>
          <a:bodyPr/>
          <a:lstStyle/>
          <a:p>
            <a:r>
              <a:rPr lang="en-US" dirty="0"/>
              <a:t>-Each base can also form hydrogen bonds with the external environment such as with water. Although these internal and external hydrogen bonds are fairly weak, the consolidated power of all the millions of hydrogen bonds in DNA makes it a stable molecule. Also, the hydrogen bonds on the phosphate groups on each nucleotide interact inducing two strands of DNA to conform to a helical </a:t>
            </a:r>
            <a:r>
              <a:rPr lang="en-US" dirty="0" smtClean="0"/>
              <a:t>structure</a:t>
            </a:r>
          </a:p>
          <a:p>
            <a:pPr marL="0" indent="0">
              <a:buNone/>
            </a:pPr>
            <a:endParaRPr lang="en-US" dirty="0"/>
          </a:p>
          <a:p>
            <a:r>
              <a:rPr lang="en-US" dirty="0"/>
              <a:t>The bases are precisely held by hydrogen bonding with the energy of 1 to 5 kcal/ mol.</a:t>
            </a:r>
          </a:p>
          <a:p>
            <a:endParaRPr lang="en-US" dirty="0"/>
          </a:p>
          <a:p>
            <a:endParaRPr lang="en-US" dirty="0"/>
          </a:p>
        </p:txBody>
      </p:sp>
    </p:spTree>
    <p:extLst>
      <p:ext uri="{BB962C8B-B14F-4D97-AF65-F5344CB8AC3E}">
        <p14:creationId xmlns:p14="http://schemas.microsoft.com/office/powerpoint/2010/main" val="4129030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Image result for hydrogen bond in dn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7848600" cy="5791200"/>
          </a:xfrm>
          <a:prstGeom prst="rect">
            <a:avLst/>
          </a:prstGeom>
          <a:noFill/>
          <a:ln>
            <a:solidFill>
              <a:schemeClr val="tx1"/>
            </a:solidFill>
          </a:ln>
        </p:spPr>
      </p:pic>
    </p:spTree>
    <p:extLst>
      <p:ext uri="{BB962C8B-B14F-4D97-AF65-F5344CB8AC3E}">
        <p14:creationId xmlns:p14="http://schemas.microsoft.com/office/powerpoint/2010/main" val="1974244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609600"/>
            <a:ext cx="7467600" cy="1371600"/>
          </a:xfrm>
        </p:spPr>
        <p:txBody>
          <a:bodyPr/>
          <a:lstStyle/>
          <a:p>
            <a:r>
              <a:rPr lang="en-US" dirty="0"/>
              <a:t>By binding between nucleotides on the two DNA strands, Secondary structure of DNA will be formed.  This form called </a:t>
            </a:r>
            <a:r>
              <a:rPr lang="en-US" u="sng" dirty="0">
                <a:solidFill>
                  <a:srgbClr val="FF0000"/>
                </a:solidFill>
              </a:rPr>
              <a:t>Double helix DNA.</a:t>
            </a:r>
            <a:endParaRPr lang="en-US" dirty="0">
              <a:solidFill>
                <a:srgbClr val="FF0000"/>
              </a:solidFill>
            </a:endParaRPr>
          </a:p>
          <a:p>
            <a:pPr marL="0" indent="0">
              <a:buNone/>
            </a:pPr>
            <a:endParaRPr lang="en-US" dirty="0"/>
          </a:p>
        </p:txBody>
      </p:sp>
      <p:pic>
        <p:nvPicPr>
          <p:cNvPr id="14338" name="Picture 2" descr="Image result for Purine and Pyrimidine in DN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45" y="1981200"/>
            <a:ext cx="8305800" cy="477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758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28600" y="249382"/>
            <a:ext cx="8305800" cy="6324600"/>
          </a:xfrm>
          <a:prstGeom prst="rect">
            <a:avLst/>
          </a:prstGeom>
        </p:spPr>
      </p:pic>
    </p:spTree>
    <p:extLst>
      <p:ext uri="{BB962C8B-B14F-4D97-AF65-F5344CB8AC3E}">
        <p14:creationId xmlns:p14="http://schemas.microsoft.com/office/powerpoint/2010/main" val="2620770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077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7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457200"/>
            <a:ext cx="7467600" cy="2133600"/>
          </a:xfrm>
        </p:spPr>
        <p:txBody>
          <a:bodyPr/>
          <a:lstStyle/>
          <a:p>
            <a:r>
              <a:rPr lang="en-US" b="1" u="sng" dirty="0"/>
              <a:t>Types of Double Helix DNA:</a:t>
            </a:r>
            <a:endParaRPr lang="en-US" sz="1800" dirty="0"/>
          </a:p>
          <a:p>
            <a:pPr lvl="1"/>
            <a:r>
              <a:rPr lang="en-US" sz="2400" dirty="0"/>
              <a:t>A-form DNA</a:t>
            </a:r>
          </a:p>
          <a:p>
            <a:pPr lvl="1"/>
            <a:r>
              <a:rPr lang="en-US" sz="2400" dirty="0"/>
              <a:t>B- form </a:t>
            </a:r>
            <a:r>
              <a:rPr lang="en-US" sz="2400" dirty="0" smtClean="0"/>
              <a:t>DNA</a:t>
            </a:r>
            <a:endParaRPr lang="en-US" sz="2400" dirty="0"/>
          </a:p>
          <a:p>
            <a:pPr lvl="1"/>
            <a:r>
              <a:rPr lang="en-US" sz="2400" dirty="0" smtClean="0"/>
              <a:t>Z-form </a:t>
            </a:r>
            <a:r>
              <a:rPr lang="en-US" sz="2400" dirty="0"/>
              <a:t>DNA</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7200" y="2438400"/>
            <a:ext cx="7620000" cy="3962400"/>
          </a:xfrm>
          <a:prstGeom prst="rect">
            <a:avLst/>
          </a:prstGeom>
          <a:ln>
            <a:solidFill>
              <a:schemeClr val="tx1"/>
            </a:solidFill>
          </a:ln>
        </p:spPr>
      </p:pic>
    </p:spTree>
    <p:extLst>
      <p:ext uri="{BB962C8B-B14F-4D97-AF65-F5344CB8AC3E}">
        <p14:creationId xmlns:p14="http://schemas.microsoft.com/office/powerpoint/2010/main" val="1296785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The basic roles in DNA double helix B form: </a:t>
            </a:r>
            <a:endParaRPr lang="en-US" dirty="0"/>
          </a:p>
        </p:txBody>
      </p:sp>
      <p:sp>
        <p:nvSpPr>
          <p:cNvPr id="3" name="Content Placeholder 2"/>
          <p:cNvSpPr>
            <a:spLocks noGrp="1"/>
          </p:cNvSpPr>
          <p:nvPr>
            <p:ph sz="quarter" idx="1"/>
          </p:nvPr>
        </p:nvSpPr>
        <p:spPr>
          <a:xfrm>
            <a:off x="457200" y="1752600"/>
            <a:ext cx="7467600" cy="4721352"/>
          </a:xfrm>
        </p:spPr>
        <p:txBody>
          <a:bodyPr/>
          <a:lstStyle/>
          <a:p>
            <a:pPr lvl="0"/>
            <a:r>
              <a:rPr lang="en-US" dirty="0" smtClean="0"/>
              <a:t>Purines </a:t>
            </a:r>
            <a:r>
              <a:rPr lang="en-US" dirty="0"/>
              <a:t>equal to pyrimidine bases within the antiparallel strand</a:t>
            </a:r>
          </a:p>
          <a:p>
            <a:pPr lvl="0"/>
            <a:r>
              <a:rPr lang="en-US" dirty="0"/>
              <a:t>The DNA double helix is stabilized primarily by two forces: hydrogen bonds and stacking interaction among aromatic </a:t>
            </a:r>
            <a:r>
              <a:rPr lang="en-US" dirty="0" err="1"/>
              <a:t>nucleobases</a:t>
            </a:r>
            <a:r>
              <a:rPr lang="en-US" dirty="0"/>
              <a:t>.</a:t>
            </a:r>
          </a:p>
          <a:p>
            <a:pPr lvl="0"/>
            <a:r>
              <a:rPr lang="en-US" dirty="0"/>
              <a:t>It contains 2 grooves, the major groove which is 22A wide and the minor groove which is 12A wide.</a:t>
            </a:r>
          </a:p>
          <a:p>
            <a:pPr lvl="0"/>
            <a:r>
              <a:rPr lang="en-US" dirty="0"/>
              <a:t>The backbone directed outside the helix while the nucleotides oriented inside.</a:t>
            </a:r>
          </a:p>
          <a:p>
            <a:endParaRPr lang="en-US" dirty="0"/>
          </a:p>
        </p:txBody>
      </p:sp>
      <p:sp>
        <p:nvSpPr>
          <p:cNvPr id="4" name="Rectangle 3"/>
          <p:cNvSpPr/>
          <p:nvPr/>
        </p:nvSpPr>
        <p:spPr>
          <a:xfrm>
            <a:off x="339437" y="15240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129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04800"/>
            <a:ext cx="7467600" cy="1295400"/>
          </a:xfrm>
        </p:spPr>
        <p:txBody>
          <a:bodyPr/>
          <a:lstStyle/>
          <a:p>
            <a:r>
              <a:rPr lang="en-US" dirty="0"/>
              <a:t>The basic geometry attributes differences between these forms are presented in the table below:</a:t>
            </a:r>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4403" t="11174" r="4612"/>
          <a:stretch/>
        </p:blipFill>
        <p:spPr bwMode="auto">
          <a:xfrm>
            <a:off x="1821180" y="1600200"/>
            <a:ext cx="5501640" cy="492442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2588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Question mar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85800"/>
            <a:ext cx="3815484" cy="508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169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The Nucleic Acids: </a:t>
            </a:r>
            <a:r>
              <a:rPr lang="en-US" dirty="0"/>
              <a:t/>
            </a:r>
            <a:br>
              <a:rPr lang="en-US" dirty="0"/>
            </a:br>
            <a:endParaRPr lang="en-US" dirty="0"/>
          </a:p>
        </p:txBody>
      </p:sp>
      <p:sp>
        <p:nvSpPr>
          <p:cNvPr id="3" name="Content Placeholder 2"/>
          <p:cNvSpPr>
            <a:spLocks noGrp="1"/>
          </p:cNvSpPr>
          <p:nvPr>
            <p:ph sz="quarter" idx="1"/>
          </p:nvPr>
        </p:nvSpPr>
        <p:spPr>
          <a:xfrm>
            <a:off x="381000" y="1371600"/>
            <a:ext cx="5334000" cy="4648200"/>
          </a:xfrm>
        </p:spPr>
        <p:txBody>
          <a:bodyPr>
            <a:normAutofit/>
          </a:bodyPr>
          <a:lstStyle/>
          <a:p>
            <a:pPr algn="just"/>
            <a:r>
              <a:rPr lang="en-US" b="1" dirty="0" smtClean="0"/>
              <a:t>DNA </a:t>
            </a:r>
            <a:r>
              <a:rPr lang="en-US" dirty="0"/>
              <a:t>is the most important molecule in living cells and contains all the information that the cell need to live and to propagate itself with RNA they maintain the cell through gene expression. Nearly all of the DNA present in eukaryotic cells can be found in the cell nucleus but it is present in cytoplasm in bacteria. </a:t>
            </a:r>
          </a:p>
          <a:p>
            <a:pPr algn="just"/>
            <a:endParaRPr lang="en-US" dirty="0"/>
          </a:p>
        </p:txBody>
      </p:sp>
      <p:sp>
        <p:nvSpPr>
          <p:cNvPr id="4" name="Rectangle 3"/>
          <p:cNvSpPr/>
          <p:nvPr/>
        </p:nvSpPr>
        <p:spPr>
          <a:xfrm>
            <a:off x="381000" y="10668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dna 3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102" y="1447800"/>
            <a:ext cx="286702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335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fontScale="90000"/>
          </a:bodyPr>
          <a:lstStyle/>
          <a:p>
            <a:r>
              <a:rPr lang="en-US" b="1" dirty="0"/>
              <a:t>Other type of DNA rather than chromosomal DNA </a:t>
            </a:r>
            <a:endParaRPr lang="en-US" dirty="0"/>
          </a:p>
        </p:txBody>
      </p:sp>
      <p:sp>
        <p:nvSpPr>
          <p:cNvPr id="3" name="Content Placeholder 2"/>
          <p:cNvSpPr>
            <a:spLocks noGrp="1"/>
          </p:cNvSpPr>
          <p:nvPr>
            <p:ph sz="quarter" idx="1"/>
          </p:nvPr>
        </p:nvSpPr>
        <p:spPr>
          <a:xfrm>
            <a:off x="457200" y="1600200"/>
            <a:ext cx="4191000" cy="4343400"/>
          </a:xfrm>
        </p:spPr>
        <p:txBody>
          <a:bodyPr>
            <a:normAutofit/>
          </a:bodyPr>
          <a:lstStyle/>
          <a:p>
            <a:pPr lvl="0"/>
            <a:r>
              <a:rPr lang="en-US" b="1" dirty="0"/>
              <a:t>Plasmid DNA:  </a:t>
            </a:r>
            <a:r>
              <a:rPr lang="en-US" dirty="0"/>
              <a:t>it is a double stranded super helix DNA (extra chromosomal genetic material) usually found in bacterial cytoplasm. Plasmids are not confined to bacteria but they have been isolated from yeast, protozoa and plants. </a:t>
            </a:r>
          </a:p>
          <a:p>
            <a:endParaRPr lang="en-US" dirty="0"/>
          </a:p>
        </p:txBody>
      </p:sp>
      <p:sp>
        <p:nvSpPr>
          <p:cNvPr id="4" name="Rectangle 3"/>
          <p:cNvSpPr/>
          <p:nvPr/>
        </p:nvSpPr>
        <p:spPr>
          <a:xfrm>
            <a:off x="367145" y="12954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Plasmid DNA">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752"/>
          <a:stretch/>
        </p:blipFill>
        <p:spPr bwMode="auto">
          <a:xfrm>
            <a:off x="4952999" y="1600200"/>
            <a:ext cx="3491345"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353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7467600" cy="3048000"/>
          </a:xfrm>
        </p:spPr>
        <p:txBody>
          <a:bodyPr>
            <a:normAutofit fontScale="92500" lnSpcReduction="20000"/>
          </a:bodyPr>
          <a:lstStyle/>
          <a:p>
            <a:pPr lvl="0"/>
            <a:r>
              <a:rPr lang="en-US" b="1" dirty="0"/>
              <a:t>Mitochondrial DNA (</a:t>
            </a:r>
            <a:r>
              <a:rPr lang="en-US" b="1" dirty="0" err="1"/>
              <a:t>mtDNA</a:t>
            </a:r>
            <a:r>
              <a:rPr lang="en-US" b="1" dirty="0"/>
              <a:t> or </a:t>
            </a:r>
            <a:r>
              <a:rPr lang="en-US" b="1" dirty="0" err="1"/>
              <a:t>mDNA</a:t>
            </a:r>
            <a:r>
              <a:rPr lang="en-US" b="1" dirty="0"/>
              <a:t>)</a:t>
            </a:r>
            <a:r>
              <a:rPr lang="en-US" i="1" dirty="0"/>
              <a:t> </a:t>
            </a:r>
            <a:r>
              <a:rPr lang="en-US" dirty="0"/>
              <a:t>is the DNA located in organelles called mitochondria, structure within eukaryotic cells that convert chemical energy from food into a form that cells that convert chemical energy from food into a form that cells can use, adenosine triphosphate (ATP). In humans, mitochondrial DNA can be assessed as the smallest chromosome coding for only 37 genes and containing only about 16,600 base pairs. Human </a:t>
            </a:r>
            <a:r>
              <a:rPr lang="en-US" dirty="0" err="1"/>
              <a:t>mtDNA</a:t>
            </a:r>
            <a:r>
              <a:rPr lang="en-US" dirty="0"/>
              <a:t> was the first significant part of the human genome to be sequenced. </a:t>
            </a:r>
          </a:p>
          <a:p>
            <a:endParaRPr lang="en-US" dirty="0"/>
          </a:p>
        </p:txBody>
      </p:sp>
      <p:pic>
        <p:nvPicPr>
          <p:cNvPr id="6146" name="Picture 2" descr="Image result for Mitochondrial DNA">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35" b="4549"/>
          <a:stretch/>
        </p:blipFill>
        <p:spPr bwMode="auto">
          <a:xfrm>
            <a:off x="3200400" y="3810000"/>
            <a:ext cx="5562600" cy="290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026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Image result for Mitochondrial DN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
            <a:ext cx="7235825" cy="6156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941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9491" y="353291"/>
            <a:ext cx="7467600" cy="1066800"/>
          </a:xfrm>
        </p:spPr>
        <p:txBody>
          <a:bodyPr/>
          <a:lstStyle/>
          <a:p>
            <a:pPr lvl="0"/>
            <a:r>
              <a:rPr lang="en-US" b="1" dirty="0"/>
              <a:t>Chloroplast DNA: </a:t>
            </a:r>
            <a:r>
              <a:rPr lang="en-US" dirty="0"/>
              <a:t>present inside chloroplast responsible for its activity. </a:t>
            </a:r>
          </a:p>
          <a:p>
            <a:pPr marL="0" indent="0">
              <a:buNone/>
            </a:pPr>
            <a:endParaRPr lang="en-US" dirty="0"/>
          </a:p>
        </p:txBody>
      </p:sp>
      <p:pic>
        <p:nvPicPr>
          <p:cNvPr id="8194" name="Picture 2" descr="Image result for Chloroplast DN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7620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792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structure of DNA </a:t>
            </a:r>
            <a:r>
              <a:rPr lang="en-US" dirty="0"/>
              <a:t/>
            </a:r>
            <a:br>
              <a:rPr lang="en-US" dirty="0"/>
            </a:b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a:t>
            </a:r>
            <a:r>
              <a:rPr lang="en-US" dirty="0"/>
              <a:t>nucleic acid is a polymer consisting from nucleotides (the main structural units in nucleic acid) each nucleotide has the 3 following components:</a:t>
            </a:r>
          </a:p>
          <a:p>
            <a:pPr lvl="0"/>
            <a:r>
              <a:rPr lang="en-US" dirty="0"/>
              <a:t>Cyclic five carbon sugar called ribose (in RNA) and as it devoid hydroxyl group attached to carbon no. 2 DNA structure thus it called </a:t>
            </a:r>
            <a:r>
              <a:rPr lang="en-US" dirty="0" err="1"/>
              <a:t>deoxyribose</a:t>
            </a:r>
            <a:r>
              <a:rPr lang="en-US" dirty="0"/>
              <a:t> </a:t>
            </a:r>
          </a:p>
          <a:p>
            <a:pPr lvl="0"/>
            <a:r>
              <a:rPr lang="en-US" dirty="0"/>
              <a:t>Nitrogen base the purine {adenine A and guanine G} and pyrimidine {cytosine C, thymine T, and uracil U} the first type consisting from 2 rings while second while second type contain only one ring. </a:t>
            </a:r>
            <a:r>
              <a:rPr lang="en-US" dirty="0" smtClean="0"/>
              <a:t> </a:t>
            </a:r>
            <a:endParaRPr lang="en-US" dirty="0"/>
          </a:p>
          <a:p>
            <a:endParaRPr lang="en-US" dirty="0"/>
          </a:p>
        </p:txBody>
      </p:sp>
      <p:sp>
        <p:nvSpPr>
          <p:cNvPr id="4" name="Rectangle 3"/>
          <p:cNvSpPr/>
          <p:nvPr/>
        </p:nvSpPr>
        <p:spPr>
          <a:xfrm>
            <a:off x="381000" y="10668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15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267</TotalTime>
  <Words>1217</Words>
  <Application>Microsoft Office PowerPoint</Application>
  <PresentationFormat>On-screen Show (4:3)</PresentationFormat>
  <Paragraphs>105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Oriel</vt:lpstr>
      <vt:lpstr>Macromolecule: Basic structure and role Lecture 3</vt:lpstr>
      <vt:lpstr>Types of macromolecules </vt:lpstr>
      <vt:lpstr>PowerPoint Presentation</vt:lpstr>
      <vt:lpstr>The Nucleic Acids:  </vt:lpstr>
      <vt:lpstr>Other type of DNA rather than chromosomal DNA </vt:lpstr>
      <vt:lpstr>PowerPoint Presentation</vt:lpstr>
      <vt:lpstr>PowerPoint Presentation</vt:lpstr>
      <vt:lpstr>PowerPoint Presentation</vt:lpstr>
      <vt:lpstr>Basic structure of DNA  </vt:lpstr>
      <vt:lpstr>PowerPoint Presentation</vt:lpstr>
      <vt:lpstr>PowerPoint Presentation</vt:lpstr>
      <vt:lpstr>PowerPoint Presentation</vt:lpstr>
      <vt:lpstr>PowerPoint Presentation</vt:lpstr>
      <vt:lpstr>PowerPoint Presentation</vt:lpstr>
      <vt:lpstr>Conformation of the nitrogenous bases in nucleoside molecules</vt:lpstr>
      <vt:lpstr>PowerPoint Presentation</vt:lpstr>
      <vt:lpstr>PowerPoint Presentation</vt:lpstr>
      <vt:lpstr>PowerPoint Presentation</vt:lpstr>
      <vt:lpstr>PowerPoint Presentation</vt:lpstr>
      <vt:lpstr>PowerPoint Presentation</vt:lpstr>
      <vt:lpstr>Types of covalent Bonds  </vt:lpstr>
      <vt:lpstr>PowerPoint Presentation</vt:lpstr>
      <vt:lpstr>PowerPoint Presentation</vt:lpstr>
      <vt:lpstr>PowerPoint Presentation</vt:lpstr>
      <vt:lpstr>Hydrogen Bond</vt:lpstr>
      <vt:lpstr>PowerPoint Presentation</vt:lpstr>
      <vt:lpstr>PowerPoint Presentation</vt:lpstr>
      <vt:lpstr>PowerPoint Presentation</vt:lpstr>
      <vt:lpstr>PowerPoint Presentation</vt:lpstr>
      <vt:lpstr>PowerPoint Presentation</vt:lpstr>
      <vt:lpstr>The basic roles in DNA double helix B form: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is the genetic material </dc:title>
  <dc:creator>rawa</dc:creator>
  <cp:lastModifiedBy>DR.Ahmed Saker 2o1O</cp:lastModifiedBy>
  <cp:revision>150</cp:revision>
  <dcterms:created xsi:type="dcterms:W3CDTF">2006-08-16T00:00:00Z</dcterms:created>
  <dcterms:modified xsi:type="dcterms:W3CDTF">2018-11-17T09:46:24Z</dcterms:modified>
</cp:coreProperties>
</file>